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6" d="100"/>
          <a:sy n="66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Komponenty 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drona</a:t>
            </a:r>
            <a:r>
              <a:rPr lang="en-US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Letový zásobník </a:t>
            </a:r>
            <a:r>
              <a:rPr lang="en-US" sz="3000" b="1" spc="300" dirty="0" smtClean="0">
                <a:solidFill>
                  <a:srgbClr val="54BC9B"/>
                </a:solidFill>
              </a:rPr>
              <a:t>(</a:t>
            </a:r>
            <a:r>
              <a:rPr lang="sk-SK" sz="3000" b="1" spc="300" dirty="0" smtClean="0">
                <a:solidFill>
                  <a:srgbClr val="54BC9B"/>
                </a:solidFill>
              </a:rPr>
              <a:t>Softvér </a:t>
            </a:r>
            <a:r>
              <a:rPr lang="en-US" sz="3000" b="1" spc="300" dirty="0" smtClean="0">
                <a:solidFill>
                  <a:srgbClr val="54BC9B"/>
                </a:solidFill>
              </a:rPr>
              <a:t>Autopilot</a:t>
            </a:r>
            <a:r>
              <a:rPr lang="sk-SK" sz="3000" b="1" spc="300" dirty="0" smtClean="0">
                <a:solidFill>
                  <a:srgbClr val="54BC9B"/>
                </a:solidFill>
              </a:rPr>
              <a:t>a</a:t>
            </a:r>
            <a:r>
              <a:rPr lang="en-US" sz="3000" b="1" spc="300" dirty="0" smtClean="0">
                <a:solidFill>
                  <a:srgbClr val="54BC9B"/>
                </a:solidFill>
              </a:rPr>
              <a:t>) 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Letový zásobník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519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smtClean="0">
                <a:solidFill>
                  <a:srgbClr val="54BC9B"/>
                </a:solidFill>
              </a:rPr>
              <a:t>UAV </a:t>
            </a:r>
            <a:r>
              <a:rPr lang="sk-SK" sz="3000" b="1" spc="100" dirty="0" smtClean="0">
                <a:solidFill>
                  <a:srgbClr val="54BC9B"/>
                </a:solidFill>
              </a:rPr>
              <a:t>softvér sa nazýva letový zásobník alebo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chemeClr val="bg1"/>
                </a:solidFill>
              </a:rPr>
              <a:t>autopilot</a:t>
            </a:r>
            <a:r>
              <a:rPr lang="en-US" sz="3000" b="1" spc="100" dirty="0">
                <a:solidFill>
                  <a:srgbClr val="54BC9B"/>
                </a:solidFill>
              </a:rPr>
              <a:t>. </a:t>
            </a:r>
            <a:endParaRPr lang="en-US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398583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>
                <a:solidFill>
                  <a:srgbClr val="54BC9B"/>
                </a:solidFill>
              </a:rPr>
              <a:t>UAV </a:t>
            </a:r>
            <a:r>
              <a:rPr lang="en-US" sz="3000" b="1" spc="100" dirty="0" err="1">
                <a:solidFill>
                  <a:srgbClr val="54BC9B"/>
                </a:solidFill>
              </a:rPr>
              <a:t>sú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systémy</a:t>
            </a:r>
            <a:r>
              <a:rPr lang="sk-SK" sz="3000" b="1" spc="100" dirty="0" smtClean="0">
                <a:solidFill>
                  <a:srgbClr val="54BC9B"/>
                </a:solidFill>
              </a:rPr>
              <a:t>, ktoré pracujú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v </a:t>
            </a:r>
            <a:r>
              <a:rPr lang="en-US" sz="3000" b="1" spc="100" dirty="0" err="1">
                <a:solidFill>
                  <a:srgbClr val="54BC9B"/>
                </a:solidFill>
              </a:rPr>
              <a:t>reálnom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čase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sk-SK" sz="3000" b="1" spc="100" dirty="0" smtClean="0">
                <a:solidFill>
                  <a:srgbClr val="54BC9B"/>
                </a:solidFill>
              </a:rPr>
              <a:t>teda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vyžadujú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rýchlu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odozvu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zmenu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údajov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snímača</a:t>
            </a:r>
            <a:r>
              <a:rPr lang="en-US" sz="3000" b="1" spc="100" dirty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2420888"/>
            <a:ext cx="82264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 smtClean="0">
                <a:solidFill>
                  <a:srgbClr val="54BC9B"/>
                </a:solidFill>
              </a:rPr>
              <a:t>Ako príklad môžeme uviesť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RaspberryPis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Beagleboards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atď</a:t>
            </a:r>
            <a:r>
              <a:rPr lang="en-US" sz="3000" b="1" spc="100" dirty="0">
                <a:solidFill>
                  <a:srgbClr val="54BC9B"/>
                </a:solidFill>
              </a:rPr>
              <a:t>. </a:t>
            </a:r>
            <a:r>
              <a:rPr lang="en-US" sz="3000" b="1" spc="100" dirty="0" err="1">
                <a:solidFill>
                  <a:schemeClr val="bg1"/>
                </a:solidFill>
              </a:rPr>
              <a:t>Chránené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pomocou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NavIO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PXFMini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atď</a:t>
            </a:r>
            <a:r>
              <a:rPr lang="en-US" sz="3000" b="1" spc="100" dirty="0">
                <a:solidFill>
                  <a:srgbClr val="54BC9B"/>
                </a:solidFill>
              </a:rPr>
              <a:t>.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  <a:p>
            <a:r>
              <a:rPr lang="en-US" sz="3000" b="1" spc="100" dirty="0" err="1">
                <a:solidFill>
                  <a:srgbClr val="54BC9B"/>
                </a:solidFill>
              </a:rPr>
              <a:t>Alebo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navrhnuté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chemeClr val="bg1"/>
                </a:solidFill>
              </a:rPr>
              <a:t>nezávisle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ako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Nuttx</a:t>
            </a:r>
            <a:r>
              <a:rPr lang="en-US" sz="3000" b="1" spc="100" dirty="0">
                <a:solidFill>
                  <a:srgbClr val="54BC9B"/>
                </a:solidFill>
              </a:rPr>
              <a:t>, preemptive-RT Linux, </a:t>
            </a:r>
            <a:r>
              <a:rPr lang="en-US" sz="3000" b="1" spc="100" dirty="0" err="1">
                <a:solidFill>
                  <a:srgbClr val="54BC9B"/>
                </a:solidFill>
              </a:rPr>
              <a:t>Xenomai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Orocos</a:t>
            </a:r>
            <a:r>
              <a:rPr lang="en-US" sz="3000" b="1" spc="100" dirty="0">
                <a:solidFill>
                  <a:srgbClr val="54BC9B"/>
                </a:solidFill>
              </a:rPr>
              <a:t>-Robot </a:t>
            </a:r>
            <a:r>
              <a:rPr lang="en-US" sz="3000" b="1" spc="100" dirty="0" err="1">
                <a:solidFill>
                  <a:srgbClr val="54BC9B"/>
                </a:solidFill>
              </a:rPr>
              <a:t>Operačný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systém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alebo</a:t>
            </a:r>
            <a:r>
              <a:rPr lang="en-US" sz="3000" b="1" spc="100" dirty="0">
                <a:solidFill>
                  <a:srgbClr val="54BC9B"/>
                </a:solidFill>
              </a:rPr>
              <a:t> DDS-ROS 2.0.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Princípy slučky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306896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100" dirty="0">
                <a:solidFill>
                  <a:srgbClr val="54BC9B"/>
                </a:solidFill>
              </a:rPr>
              <a:t>UAV </a:t>
            </a:r>
            <a:r>
              <a:rPr lang="en-US" sz="4000" b="1" spc="100" dirty="0" err="1">
                <a:solidFill>
                  <a:srgbClr val="54BC9B"/>
                </a:solidFill>
              </a:rPr>
              <a:t>používajú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sk-SK" sz="4000" b="1" spc="100" dirty="0" smtClean="0">
                <a:solidFill>
                  <a:srgbClr val="54BC9B"/>
                </a:solidFill>
              </a:rPr>
              <a:t>otvorenú slučku</a:t>
            </a:r>
            <a:r>
              <a:rPr lang="en-US" sz="4000" b="1" spc="100" dirty="0" smtClean="0">
                <a:solidFill>
                  <a:srgbClr val="54BC9B"/>
                </a:solidFill>
              </a:rPr>
              <a:t>, </a:t>
            </a:r>
            <a:r>
              <a:rPr lang="en-US" sz="4000" b="1" spc="100" dirty="0" err="1">
                <a:solidFill>
                  <a:srgbClr val="54BC9B"/>
                </a:solidFill>
              </a:rPr>
              <a:t>uzavretú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slučku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alebo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hybridné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riadiace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architektúry</a:t>
            </a:r>
            <a:r>
              <a:rPr lang="en-US" sz="4000" b="1" spc="100" dirty="0">
                <a:solidFill>
                  <a:srgbClr val="54BC9B"/>
                </a:solidFill>
              </a:rPr>
              <a:t>.</a:t>
            </a:r>
            <a:endParaRPr lang="en-US" sz="4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O</a:t>
            </a: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tvorená slučka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err="1">
                <a:solidFill>
                  <a:srgbClr val="54BC9B"/>
                </a:solidFill>
              </a:rPr>
              <a:t>Poskytuje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riadiaci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signál</a:t>
            </a:r>
            <a:r>
              <a:rPr lang="en-US" sz="3000" b="1" spc="100" dirty="0">
                <a:solidFill>
                  <a:srgbClr val="54BC9B"/>
                </a:solidFill>
              </a:rPr>
              <a:t> (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rýchlejš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ie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pomalš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ie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sk-SK" sz="3000" b="1" spc="100" dirty="0" smtClean="0">
                <a:solidFill>
                  <a:srgbClr val="54BC9B"/>
                </a:solidFill>
              </a:rPr>
              <a:t>v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ľav</a:t>
            </a:r>
            <a:r>
              <a:rPr lang="sk-SK" sz="3000" b="1" spc="100" dirty="0" smtClean="0">
                <a:solidFill>
                  <a:srgbClr val="54BC9B"/>
                </a:solidFill>
              </a:rPr>
              <a:t>o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sk-SK" sz="3000" b="1" spc="100" dirty="0" smtClean="0">
                <a:solidFill>
                  <a:srgbClr val="54BC9B"/>
                </a:solidFill>
              </a:rPr>
              <a:t>v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prav</a:t>
            </a:r>
            <a:r>
              <a:rPr lang="sk-SK" sz="3000" b="1" spc="100" dirty="0" smtClean="0">
                <a:solidFill>
                  <a:srgbClr val="54BC9B"/>
                </a:solidFill>
              </a:rPr>
              <a:t>o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hore</a:t>
            </a:r>
            <a:r>
              <a:rPr lang="en-US" sz="3000" b="1" spc="100" dirty="0">
                <a:solidFill>
                  <a:srgbClr val="54BC9B"/>
                </a:solidFill>
              </a:rPr>
              <a:t>, dole) bez </a:t>
            </a:r>
            <a:r>
              <a:rPr lang="en-US" sz="3000" b="1" spc="100" dirty="0" err="1">
                <a:solidFill>
                  <a:srgbClr val="54BC9B"/>
                </a:solidFill>
              </a:rPr>
              <a:t>toho</a:t>
            </a:r>
            <a:r>
              <a:rPr lang="en-US" sz="3000" b="1" spc="100" dirty="0">
                <a:solidFill>
                  <a:srgbClr val="54BC9B"/>
                </a:solidFill>
              </a:rPr>
              <a:t>, aby </a:t>
            </a:r>
            <a:r>
              <a:rPr lang="en-US" sz="3000" b="1" spc="100" dirty="0" err="1">
                <a:solidFill>
                  <a:srgbClr val="54BC9B"/>
                </a:solidFill>
              </a:rPr>
              <a:t>obsahoval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spätnú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väzbu</a:t>
            </a:r>
            <a:r>
              <a:rPr lang="en-US" sz="3000" b="1" spc="100" dirty="0">
                <a:solidFill>
                  <a:srgbClr val="54BC9B"/>
                </a:solidFill>
              </a:rPr>
              <a:t> zo </a:t>
            </a:r>
            <a:r>
              <a:rPr lang="en-US" sz="3000" b="1" spc="100" dirty="0" err="1">
                <a:solidFill>
                  <a:srgbClr val="54BC9B"/>
                </a:solidFill>
              </a:rPr>
              <a:t>snímačov</a:t>
            </a:r>
            <a:r>
              <a:rPr lang="en-US" sz="3000" b="1" spc="100" dirty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Uzatvorená slučka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err="1">
                <a:solidFill>
                  <a:srgbClr val="54BC9B"/>
                </a:solidFill>
              </a:rPr>
              <a:t>Obsahuje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spätnú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väzbu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senzora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nastavenie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správania</a:t>
            </a:r>
            <a:r>
              <a:rPr lang="en-US" sz="3000" b="1" spc="100" dirty="0">
                <a:solidFill>
                  <a:srgbClr val="54BC9B"/>
                </a:solidFill>
              </a:rPr>
              <a:t> (</a:t>
            </a:r>
            <a:r>
              <a:rPr lang="en-US" sz="3000" b="1" spc="100" dirty="0" err="1">
                <a:solidFill>
                  <a:srgbClr val="54BC9B"/>
                </a:solidFill>
              </a:rPr>
              <a:t>zníženie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rýchlosti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tak</a:t>
            </a:r>
            <a:r>
              <a:rPr lang="en-US" sz="3000" b="1" spc="100" dirty="0">
                <a:solidFill>
                  <a:srgbClr val="54BC9B"/>
                </a:solidFill>
              </a:rPr>
              <a:t>, aby </a:t>
            </a:r>
            <a:r>
              <a:rPr lang="sk-SK" sz="3000" b="1" spc="100" dirty="0" smtClean="0">
                <a:solidFill>
                  <a:srgbClr val="54BC9B"/>
                </a:solidFill>
              </a:rPr>
              <a:t>zohľadňovala zadný vietor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presun</a:t>
            </a:r>
            <a:r>
              <a:rPr lang="en-US" sz="3000" b="1" spc="100" dirty="0">
                <a:solidFill>
                  <a:srgbClr val="54BC9B"/>
                </a:solidFill>
              </a:rPr>
              <a:t> do </a:t>
            </a:r>
            <a:r>
              <a:rPr lang="en-US" sz="3000" b="1" spc="100" dirty="0" err="1">
                <a:solidFill>
                  <a:srgbClr val="54BC9B"/>
                </a:solidFill>
              </a:rPr>
              <a:t>výšky</a:t>
            </a:r>
            <a:r>
              <a:rPr lang="en-US" sz="3000" b="1" spc="100" dirty="0">
                <a:solidFill>
                  <a:srgbClr val="54BC9B"/>
                </a:solidFill>
              </a:rPr>
              <a:t> 300 </a:t>
            </a:r>
            <a:r>
              <a:rPr lang="en-US" sz="3000" b="1" spc="100" dirty="0" err="1">
                <a:solidFill>
                  <a:srgbClr val="54BC9B"/>
                </a:solidFill>
              </a:rPr>
              <a:t>stôp</a:t>
            </a:r>
            <a:r>
              <a:rPr lang="en-US" sz="3000" b="1" spc="100" dirty="0">
                <a:solidFill>
                  <a:srgbClr val="54BC9B"/>
                </a:solidFill>
              </a:rPr>
              <a:t>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Uzatvorená </a:t>
            </a: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slučka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Bežný je PID r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egulátor</a:t>
            </a:r>
            <a:r>
              <a:rPr lang="en-US" sz="3000" b="1" spc="100" dirty="0" smtClean="0">
                <a:solidFill>
                  <a:srgbClr val="54BC9B"/>
                </a:solidFill>
              </a:rPr>
              <a:t>. </a:t>
            </a:r>
            <a:r>
              <a:rPr lang="en-US" sz="3000" b="1" spc="100" dirty="0" err="1">
                <a:solidFill>
                  <a:srgbClr val="54BC9B"/>
                </a:solidFill>
              </a:rPr>
              <a:t>Niekedy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používa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posun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dopredu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čím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prenáša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potreba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ďalej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uzavrieť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slučku</a:t>
            </a:r>
            <a:r>
              <a:rPr lang="en-US" sz="3000" b="1" spc="100" dirty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Uzatvorená slučka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1916832"/>
            <a:ext cx="8226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err="1">
                <a:solidFill>
                  <a:srgbClr val="54BC9B"/>
                </a:solidFill>
              </a:rPr>
              <a:t>Typické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slučky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riadenia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letu</a:t>
            </a:r>
            <a:r>
              <a:rPr lang="en-US" sz="3000" b="1" spc="100" dirty="0">
                <a:solidFill>
                  <a:srgbClr val="54BC9B"/>
                </a:solidFill>
              </a:rPr>
              <a:t> pre multirotor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2708920"/>
            <a:ext cx="38195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7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198</Words>
  <Application>Microsoft Office PowerPoint</Application>
  <PresentationFormat>Prezentácia na obrazovke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46</cp:revision>
  <dcterms:created xsi:type="dcterms:W3CDTF">2017-03-08T21:43:37Z</dcterms:created>
  <dcterms:modified xsi:type="dcterms:W3CDTF">2018-01-28T11:18:13Z</dcterms:modified>
</cp:coreProperties>
</file>